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312" r:id="rId3"/>
    <p:sldId id="313" r:id="rId4"/>
    <p:sldId id="317" r:id="rId5"/>
    <p:sldId id="316" r:id="rId6"/>
    <p:sldId id="315" r:id="rId7"/>
    <p:sldId id="319" r:id="rId8"/>
    <p:sldId id="318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2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4ABD37-744E-420E-ADDC-EFA761AE127C}">
          <p14:sldIdLst>
            <p14:sldId id="256"/>
            <p14:sldId id="312"/>
            <p14:sldId id="313"/>
            <p14:sldId id="317"/>
            <p14:sldId id="316"/>
            <p14:sldId id="315"/>
            <p14:sldId id="319"/>
            <p14:sldId id="318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7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C3344-1987-42E4-AAAB-C874B1AEC30D}" type="datetimeFigureOut">
              <a:rPr lang="en-US" smtClean="0"/>
              <a:t>10/13/2017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363C1-7999-4017-9231-C5C88D0A7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0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363C1-7999-4017-9231-C5C88D0A76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6272-B770-467A-A14A-40C6F8F66232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7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042F-35C2-402C-8B22-D74D25EBD004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4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8D23-A921-4CBB-AE48-72DC870A57EB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7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404D-29F7-486D-A62B-52E16BA2032E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9EFC-1B5F-4112-BDE2-01A427B32FBC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FAD43-12E5-4793-811D-DA00FE0D9845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2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C1D5-D525-4461-A1DB-29348AEBEC63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9195-E029-4F59-B233-CD4E099BFA88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7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2809-9285-4B72-9196-6FFD5ADA29D6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F5D0-4695-47FE-BFC4-9B3DB8C5636E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A203-5910-4001-8890-C5CFC030367D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7067E-85C1-4562-AF8C-4D9D8C3E22E3}" type="datetime4">
              <a:rPr lang="en-US" smtClean="0"/>
              <a:t>October 13,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8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hadowserver.org/2014/03/28/the-scannings-will-continue-until-the-internet-improv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zmap.io/" TargetMode="External"/><Relationship Id="rId2" Type="http://schemas.openxmlformats.org/officeDocument/2006/relationships/hyperlink" Target="https://pentest-tools.com/network-vulnerability-scanning/openssl-heartbleed-scann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halderm.com/pub/papers/zmap10gig-woot14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992" y="4955350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Dr. Elias Bou-Harb</a:t>
            </a:r>
          </a:p>
          <a:p>
            <a:endParaRPr lang="en-US" dirty="0"/>
          </a:p>
          <a:p>
            <a:r>
              <a:rPr lang="en-US" dirty="0" smtClean="0"/>
              <a:t>ebouharb@fau.edu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EE 503B</a:t>
            </a:r>
          </a:p>
          <a:p>
            <a:r>
              <a:rPr lang="en-US" dirty="0" smtClean="0"/>
              <a:t>Office hours: Mondays 3-4pm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59992" y="884618"/>
            <a:ext cx="9144000" cy="30466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CTS 6319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Cyber Security: </a:t>
            </a:r>
            <a:br>
              <a:rPr lang="en-US" smtClean="0"/>
            </a:br>
            <a:r>
              <a:rPr lang="en-US" smtClean="0"/>
              <a:t>Measurement and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Probing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Does not require any generation of traffic </a:t>
            </a:r>
          </a:p>
          <a:p>
            <a:endParaRPr lang="en-US" sz="1000" dirty="0"/>
          </a:p>
          <a:p>
            <a:r>
              <a:rPr lang="en-US" dirty="0" smtClean="0"/>
              <a:t>Mostly network forensic investigation approaches</a:t>
            </a:r>
          </a:p>
          <a:p>
            <a:pPr lvl="1"/>
            <a:r>
              <a:rPr lang="en-US" dirty="0" smtClean="0"/>
              <a:t>Passive observation of TCP handshakes</a:t>
            </a:r>
          </a:p>
          <a:p>
            <a:pPr lvl="1"/>
            <a:r>
              <a:rPr lang="en-US" dirty="0" smtClean="0"/>
              <a:t>Analysis of UDP sessions </a:t>
            </a:r>
          </a:p>
          <a:p>
            <a:pPr lvl="1"/>
            <a:endParaRPr lang="en-US" dirty="0"/>
          </a:p>
          <a:p>
            <a:r>
              <a:rPr lang="en-US" dirty="0" smtClean="0"/>
              <a:t>Positives:</a:t>
            </a:r>
          </a:p>
          <a:p>
            <a:pPr lvl="1"/>
            <a:r>
              <a:rPr lang="en-US" dirty="0" smtClean="0"/>
              <a:t>Stealthy, non-intrusive</a:t>
            </a:r>
          </a:p>
          <a:p>
            <a:pPr lvl="1"/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r>
              <a:rPr lang="en-US" dirty="0" smtClean="0"/>
              <a:t>Negatives:</a:t>
            </a:r>
          </a:p>
          <a:p>
            <a:pPr lvl="1"/>
            <a:r>
              <a:rPr lang="en-US" dirty="0" smtClean="0"/>
              <a:t>Only infers services in the dump or if they are active at the time of analysis</a:t>
            </a:r>
          </a:p>
          <a:p>
            <a:pPr lvl="1"/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9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Remote to Local</a:t>
            </a:r>
          </a:p>
          <a:p>
            <a:r>
              <a:rPr lang="en-US" dirty="0" smtClean="0"/>
              <a:t>Local to Remote</a:t>
            </a:r>
          </a:p>
          <a:p>
            <a:r>
              <a:rPr lang="en-US" dirty="0" smtClean="0"/>
              <a:t>Local to Local</a:t>
            </a:r>
          </a:p>
          <a:p>
            <a:r>
              <a:rPr lang="en-US" dirty="0" smtClean="0"/>
              <a:t>Remote to remote (probing campaigns)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932" y="1690688"/>
            <a:ext cx="4538024" cy="32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1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Wide-range probing</a:t>
            </a:r>
          </a:p>
          <a:p>
            <a:pPr lvl="1"/>
            <a:r>
              <a:rPr lang="en-US" dirty="0" smtClean="0"/>
              <a:t>Auto-rooters (scan </a:t>
            </a:r>
            <a:r>
              <a:rPr lang="en-US" dirty="0"/>
              <a:t>and attack form different </a:t>
            </a:r>
            <a:r>
              <a:rPr lang="en-US" dirty="0" smtClean="0"/>
              <a:t>hosts)</a:t>
            </a:r>
          </a:p>
          <a:p>
            <a:pPr lvl="1"/>
            <a:r>
              <a:rPr lang="en-US" dirty="0" smtClean="0"/>
              <a:t>Scanning worms </a:t>
            </a:r>
          </a:p>
          <a:p>
            <a:pPr lvl="1"/>
            <a:endParaRPr lang="en-US" dirty="0"/>
          </a:p>
          <a:p>
            <a:r>
              <a:rPr lang="en-US" dirty="0" smtClean="0"/>
              <a:t>Target-specific probing</a:t>
            </a:r>
          </a:p>
          <a:p>
            <a:pPr lvl="1"/>
            <a:r>
              <a:rPr lang="en-US" dirty="0" smtClean="0"/>
              <a:t>Indirect scanning (scan and attack form different hosts)</a:t>
            </a:r>
          </a:p>
          <a:p>
            <a:pPr lvl="1"/>
            <a:r>
              <a:rPr lang="en-US" dirty="0" smtClean="0"/>
              <a:t>Throw-away scanning</a:t>
            </a:r>
          </a:p>
          <a:p>
            <a:pPr lvl="1"/>
            <a:r>
              <a:rPr lang="en-US" dirty="0" smtClean="0"/>
              <a:t>Botnet scanning</a:t>
            </a:r>
          </a:p>
          <a:p>
            <a:pPr lvl="1"/>
            <a:r>
              <a:rPr lang="en-US" dirty="0" smtClean="0"/>
              <a:t>Low and slow scanning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22936" y="256198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Single source probing</a:t>
            </a:r>
          </a:p>
          <a:p>
            <a:endParaRPr lang="en-US" sz="2000" dirty="0"/>
          </a:p>
          <a:p>
            <a:r>
              <a:rPr lang="en-US" sz="2000" dirty="0"/>
              <a:t>Distributed probing</a:t>
            </a:r>
          </a:p>
        </p:txBody>
      </p:sp>
    </p:spTree>
    <p:extLst>
      <p:ext uri="{BB962C8B-B14F-4D97-AF65-F5344CB8AC3E}">
        <p14:creationId xmlns:p14="http://schemas.microsoft.com/office/powerpoint/2010/main" val="65747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Probing Techniques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280" y="1341120"/>
            <a:ext cx="7859260" cy="53803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3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Indistinguishable compared with the TCP/IP handshake </a:t>
            </a:r>
          </a:p>
          <a:p>
            <a:r>
              <a:rPr lang="en-US" dirty="0" smtClean="0"/>
              <a:t>Sends TCP SYN packet and </a:t>
            </a:r>
            <a:r>
              <a:rPr lang="en-US" dirty="0" smtClean="0"/>
              <a:t>completes </a:t>
            </a:r>
            <a:r>
              <a:rPr lang="en-US" dirty="0" smtClean="0"/>
              <a:t>the communication, in case of an ACK</a:t>
            </a:r>
          </a:p>
          <a:p>
            <a:r>
              <a:rPr lang="en-US" dirty="0" smtClean="0"/>
              <a:t>Otherwise, a RST packet would be a received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Half-Open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incomplete TCP/IP handshake </a:t>
            </a:r>
          </a:p>
          <a:p>
            <a:r>
              <a:rPr lang="en-US" dirty="0" smtClean="0"/>
              <a:t>Sends TCP SYN packet and does not complete the communication, in case of an ACK</a:t>
            </a:r>
          </a:p>
          <a:p>
            <a:r>
              <a:rPr lang="en-US" dirty="0" smtClean="0"/>
              <a:t>Otherwise, a RST packet would be a received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8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SYN|ACK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Sends both, SYN and ACK packets</a:t>
            </a:r>
          </a:p>
          <a:p>
            <a:r>
              <a:rPr lang="en-US" dirty="0" smtClean="0"/>
              <a:t>Receives RST for closed port and </a:t>
            </a:r>
            <a:r>
              <a:rPr lang="en-US" i="1" dirty="0" smtClean="0"/>
              <a:t>nothing </a:t>
            </a:r>
            <a:r>
              <a:rPr lang="en-US" dirty="0" smtClean="0"/>
              <a:t>for open port</a:t>
            </a:r>
          </a:p>
          <a:p>
            <a:r>
              <a:rPr lang="en-US" dirty="0" smtClean="0"/>
              <a:t>The ratio of being fast to detectable is considered to be decent.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2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IDLE 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99" y="1577566"/>
            <a:ext cx="3738242" cy="294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02" y="3012704"/>
            <a:ext cx="4389284" cy="3024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686" y="2271369"/>
            <a:ext cx="3695749" cy="300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0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FIN, XMAS, NULL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TCP/IP handshake</a:t>
            </a:r>
          </a:p>
          <a:p>
            <a:r>
              <a:rPr lang="en-US" dirty="0" smtClean="0"/>
              <a:t>Sends FIN, URG, PUSH, and packets with no flags</a:t>
            </a:r>
          </a:p>
          <a:p>
            <a:r>
              <a:rPr lang="en-US" dirty="0" smtClean="0"/>
              <a:t>Receive RST for closed port and nothing for open ports</a:t>
            </a:r>
          </a:p>
          <a:p>
            <a:r>
              <a:rPr lang="en-US" dirty="0"/>
              <a:t>XMAS Scanning </a:t>
            </a:r>
            <a:r>
              <a:rPr lang="en-US" dirty="0" smtClean="0"/>
              <a:t>(00101001)</a:t>
            </a:r>
          </a:p>
          <a:p>
            <a:r>
              <a:rPr lang="en-US" dirty="0" smtClean="0"/>
              <a:t>Not effective on windows environments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3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Sends TCP ACK</a:t>
            </a:r>
          </a:p>
          <a:p>
            <a:r>
              <a:rPr lang="en-US" dirty="0" smtClean="0"/>
              <a:t>Receives nothing or ICMP destination unreachable for filtered ports</a:t>
            </a:r>
          </a:p>
          <a:p>
            <a:r>
              <a:rPr lang="en-US" dirty="0" smtClean="0"/>
              <a:t>Receives RST for unfiltered ports</a:t>
            </a:r>
          </a:p>
          <a:p>
            <a:r>
              <a:rPr lang="en-US" dirty="0" smtClean="0"/>
              <a:t>Filtered does not mean </a:t>
            </a:r>
            <a:r>
              <a:rPr lang="en-US" smtClean="0"/>
              <a:t>it’s open/close</a:t>
            </a:r>
            <a:endParaRPr lang="en-US" dirty="0" smtClean="0"/>
          </a:p>
          <a:p>
            <a:pPr lvl="1"/>
            <a:r>
              <a:rPr lang="en-US" dirty="0" smtClean="0"/>
              <a:t>Just reached/didn’t reach the destination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2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Canvas</a:t>
            </a:r>
          </a:p>
          <a:p>
            <a:pPr lvl="1"/>
            <a:r>
              <a:rPr lang="en-US" dirty="0" smtClean="0"/>
              <a:t>Research Paper 4:</a:t>
            </a:r>
          </a:p>
          <a:p>
            <a:pPr marL="0" indent="0">
              <a:buNone/>
            </a:pPr>
            <a:r>
              <a:rPr lang="en-US" b="1" dirty="0" smtClean="0"/>
              <a:t>		</a:t>
            </a:r>
            <a:r>
              <a:rPr lang="en-US" sz="2400" dirty="0"/>
              <a:t>Cyber Scanning: A Comprehensive Survey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 at identifying active hosts rather the ports</a:t>
            </a:r>
          </a:p>
          <a:p>
            <a:r>
              <a:rPr lang="en-US" dirty="0" smtClean="0"/>
              <a:t>Typically used as a precursor approach to other scanning methods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/>
              <a:t>ICMP </a:t>
            </a:r>
            <a:r>
              <a:rPr lang="en-US" dirty="0" smtClean="0"/>
              <a:t>Echo</a:t>
            </a:r>
          </a:p>
          <a:p>
            <a:pPr lvl="1"/>
            <a:r>
              <a:rPr lang="en-US" dirty="0"/>
              <a:t>Embedded in the famous ping utility</a:t>
            </a:r>
          </a:p>
          <a:p>
            <a:pPr lvl="1"/>
            <a:r>
              <a:rPr lang="en-US" dirty="0"/>
              <a:t>Sends ICMP Echo, expects to receive ICMP Reply</a:t>
            </a:r>
          </a:p>
          <a:p>
            <a:pPr lvl="1"/>
            <a:r>
              <a:rPr lang="en-US" dirty="0"/>
              <a:t>Else, destination unreachable or request times out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FTP Bounce 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35" y="1690688"/>
            <a:ext cx="6637746" cy="389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UDP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Characteristically, does not employ TCP/IP</a:t>
            </a:r>
          </a:p>
          <a:p>
            <a:r>
              <a:rPr lang="en-US" dirty="0" smtClean="0"/>
              <a:t>Sends UDP packets and expects some data, ICMP port unreachable otherwise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4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Protocol Scan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scan that solely leverages the network layer </a:t>
            </a:r>
          </a:p>
          <a:p>
            <a:r>
              <a:rPr lang="en-US" dirty="0" smtClean="0"/>
              <a:t>Aims to identify other protocols on the host</a:t>
            </a:r>
          </a:p>
          <a:p>
            <a:r>
              <a:rPr lang="en-US" dirty="0" smtClean="0"/>
              <a:t>Sends IP Protocols packets, expects some info related to that probed protocol, otherwise nothing will be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 Scanning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Aims at identifying RPC applications</a:t>
            </a:r>
          </a:p>
          <a:p>
            <a:r>
              <a:rPr lang="en-US" dirty="0" smtClean="0"/>
              <a:t>RPC NULL packets to previously open ports</a:t>
            </a:r>
          </a:p>
          <a:p>
            <a:r>
              <a:rPr lang="en-US" dirty="0" smtClean="0"/>
              <a:t>Application’s </a:t>
            </a:r>
            <a:r>
              <a:rPr lang="en-US" dirty="0"/>
              <a:t>name, version and </a:t>
            </a:r>
            <a:r>
              <a:rPr lang="en-US" dirty="0" smtClean="0"/>
              <a:t>status will be returned , </a:t>
            </a:r>
            <a:r>
              <a:rPr lang="en-US" smtClean="0"/>
              <a:t>if successful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1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884" y="2091285"/>
            <a:ext cx="9612929" cy="3461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69" y="2266676"/>
            <a:ext cx="10212999" cy="29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3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7" y="2434031"/>
            <a:ext cx="10564970" cy="22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2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Horizontal Scan</a:t>
            </a:r>
          </a:p>
          <a:p>
            <a:pPr lvl="1"/>
            <a:r>
              <a:rPr lang="en-US" dirty="0" smtClean="0"/>
              <a:t>Probe one port across many hosts</a:t>
            </a:r>
          </a:p>
          <a:p>
            <a:endParaRPr lang="en-US" dirty="0" smtClean="0"/>
          </a:p>
          <a:p>
            <a:r>
              <a:rPr lang="en-US" dirty="0" smtClean="0"/>
              <a:t>Vertical Scan</a:t>
            </a:r>
          </a:p>
          <a:p>
            <a:pPr lvl="1"/>
            <a:r>
              <a:rPr lang="en-US" dirty="0" smtClean="0"/>
              <a:t>Probe one host </a:t>
            </a:r>
            <a:r>
              <a:rPr lang="en-US" smtClean="0"/>
              <a:t>on </a:t>
            </a:r>
            <a:r>
              <a:rPr lang="en-US" smtClean="0"/>
              <a:t>many </a:t>
            </a:r>
            <a:r>
              <a:rPr lang="en-US" dirty="0" smtClean="0"/>
              <a:t>ports</a:t>
            </a:r>
          </a:p>
          <a:p>
            <a:pPr lvl="1"/>
            <a:endParaRPr lang="en-US" dirty="0"/>
          </a:p>
          <a:p>
            <a:r>
              <a:rPr lang="en-US" dirty="0" smtClean="0"/>
              <a:t>Strobe Scan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3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https://www.dfrws.org/sites/default/files/session-files/pers-multidimensional_investigation_of_source_port_0_probing.pdf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Activities that is used to search for aliveness, </a:t>
            </a:r>
            <a:r>
              <a:rPr lang="en-US" dirty="0"/>
              <a:t>vulnerabilities or ways to infiltrate IT </a:t>
            </a:r>
            <a:r>
              <a:rPr lang="en-US" dirty="0" smtClean="0"/>
              <a:t>assets</a:t>
            </a:r>
          </a:p>
          <a:p>
            <a:endParaRPr lang="en-US" dirty="0"/>
          </a:p>
          <a:p>
            <a:r>
              <a:rPr lang="en-US" dirty="0" smtClean="0"/>
              <a:t>Also known as scanning</a:t>
            </a:r>
          </a:p>
          <a:p>
            <a:endParaRPr lang="en-US" dirty="0" smtClean="0"/>
          </a:p>
          <a:p>
            <a:r>
              <a:rPr lang="en-US" dirty="0" smtClean="0"/>
              <a:t>A common </a:t>
            </a:r>
            <a:r>
              <a:rPr lang="en-US" dirty="0"/>
              <a:t>methodology that is adopted by attackers prior to launching a targeted cyber attack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62537" y="6288135"/>
            <a:ext cx="369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http://faculty.eng.fau.edu/ebouharb/</a:t>
            </a:r>
          </a:p>
        </p:txBody>
      </p:sp>
      <p:sp>
        <p:nvSpPr>
          <p:cNvPr id="2" name="Rectangle 1"/>
          <p:cNvSpPr/>
          <p:nvPr/>
        </p:nvSpPr>
        <p:spPr>
          <a:xfrm>
            <a:off x="2863088" y="43650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ebouharb@fau.edu</a:t>
            </a:r>
            <a:br>
              <a:rPr lang="en-US" dirty="0"/>
            </a:br>
            <a:r>
              <a:rPr lang="en-US" dirty="0"/>
              <a:t>EE 503B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Office hours: </a:t>
            </a:r>
            <a:r>
              <a:rPr lang="en-US" dirty="0" smtClean="0"/>
              <a:t>Monday 3-4pm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23264" y="983236"/>
            <a:ext cx="9375648" cy="1488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CTS 6319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Cyber Security: </a:t>
            </a:r>
            <a:br>
              <a:rPr lang="en-US" dirty="0" smtClean="0"/>
            </a:br>
            <a:r>
              <a:rPr lang="en-US" dirty="0" smtClean="0"/>
              <a:t>Measurement and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significantly in Internet measurement studies for benign tasks</a:t>
            </a:r>
          </a:p>
          <a:p>
            <a:pPr lvl="1"/>
            <a:r>
              <a:rPr lang="en-US" dirty="0" smtClean="0"/>
              <a:t>Characterizing vulnerabilities</a:t>
            </a:r>
          </a:p>
          <a:p>
            <a:pPr lvl="1"/>
            <a:r>
              <a:rPr lang="en-US" dirty="0" smtClean="0"/>
              <a:t>Analyzing system security “in the wild”</a:t>
            </a:r>
          </a:p>
          <a:p>
            <a:pPr lvl="1"/>
            <a:r>
              <a:rPr lang="en-US" dirty="0" smtClean="0"/>
              <a:t>Measuring IPv4 allocation</a:t>
            </a:r>
          </a:p>
          <a:p>
            <a:pPr lvl="1"/>
            <a:r>
              <a:rPr lang="en-US" dirty="0" smtClean="0"/>
              <a:t>Characterizing open </a:t>
            </a:r>
            <a:r>
              <a:rPr lang="en-US" dirty="0"/>
              <a:t>resolvers/reflectors (</a:t>
            </a:r>
            <a:r>
              <a:rPr lang="en-US" dirty="0">
                <a:hlinkClick r:id="rId2"/>
              </a:rPr>
              <a:t>http://blog.shadowserver.org/2014/03/28/the-scannings-will-continue-until-the-internet-improves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6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Probing: An example</a:t>
            </a:r>
            <a:endParaRPr lang="en-US" dirty="0"/>
          </a:p>
        </p:txBody>
      </p:sp>
      <p:pic>
        <p:nvPicPr>
          <p:cNvPr id="6" name="sipscan.composite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6254" y="1843088"/>
            <a:ext cx="5801784" cy="435133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8192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Probing: Some Tools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OpenSSL Heartbleed vulnerability scanner </a:t>
            </a:r>
            <a:r>
              <a:rPr lang="en-US" dirty="0" smtClean="0"/>
              <a:t> </a:t>
            </a:r>
            <a:r>
              <a:rPr lang="en-US" dirty="0">
                <a:hlinkClick r:id="rId2"/>
              </a:rPr>
              <a:t>https://pentest-tools.com/network-vulnerability-scanning/openssl-heartbleed-scanner</a:t>
            </a:r>
            <a:endParaRPr lang="en-US" dirty="0"/>
          </a:p>
          <a:p>
            <a:endParaRPr lang="en-US" dirty="0" smtClean="0">
              <a:hlinkClick r:id="rId2"/>
            </a:endParaRPr>
          </a:p>
          <a:p>
            <a:r>
              <a:rPr lang="en-US" dirty="0">
                <a:hlinkClick r:id="rId2"/>
              </a:rPr>
              <a:t>https://nmap.org</a:t>
            </a:r>
            <a:r>
              <a:rPr lang="en-US" dirty="0" smtClean="0">
                <a:hlinkClick r:id="rId2"/>
              </a:rPr>
              <a:t>/</a:t>
            </a:r>
          </a:p>
          <a:p>
            <a:endParaRPr lang="en-US" dirty="0">
              <a:hlinkClick r:id="rId2"/>
            </a:endParaRPr>
          </a:p>
          <a:p>
            <a:r>
              <a:rPr lang="en-US" dirty="0" err="1" smtClean="0"/>
              <a:t>Zmap</a:t>
            </a:r>
            <a:r>
              <a:rPr lang="en-US" dirty="0" smtClean="0"/>
              <a:t> and Zipper </a:t>
            </a:r>
            <a:r>
              <a:rPr lang="en-US" dirty="0" err="1" smtClean="0"/>
              <a:t>Zmap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://zmap.io</a:t>
            </a:r>
            <a:r>
              <a:rPr lang="en-US" dirty="0" smtClean="0">
                <a:hlinkClick r:id="rId3"/>
              </a:rPr>
              <a:t>/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jhalderm.com/pub/papers/zmap10gig-woot14.pdf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5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University of Michigan performs regular </a:t>
            </a:r>
            <a:r>
              <a:rPr lang="en-US" dirty="0" err="1" smtClean="0"/>
              <a:t>Zmap</a:t>
            </a:r>
            <a:r>
              <a:rPr lang="en-US" dirty="0" smtClean="0"/>
              <a:t> probing</a:t>
            </a:r>
          </a:p>
          <a:p>
            <a:endParaRPr lang="en-US" dirty="0"/>
          </a:p>
          <a:p>
            <a:r>
              <a:rPr lang="en-US" dirty="0"/>
              <a:t>Ruhr-</a:t>
            </a:r>
            <a:r>
              <a:rPr lang="en-US" dirty="0" err="1"/>
              <a:t>Universität</a:t>
            </a:r>
            <a:r>
              <a:rPr lang="en-US" dirty="0"/>
              <a:t> Bochum completes weekly scans on ports 53, 80, 123, 137, </a:t>
            </a:r>
            <a:r>
              <a:rPr lang="en-US" dirty="0" smtClean="0"/>
              <a:t>161</a:t>
            </a:r>
          </a:p>
          <a:p>
            <a:endParaRPr lang="en-US" dirty="0"/>
          </a:p>
          <a:p>
            <a:r>
              <a:rPr lang="en-US" dirty="0"/>
              <a:t>The Shadow Server Open Resolver Scanning </a:t>
            </a:r>
            <a:r>
              <a:rPr lang="en-US" dirty="0" smtClean="0"/>
              <a:t>Project</a:t>
            </a:r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dirty="0" smtClean="0"/>
              <a:t>aily </a:t>
            </a:r>
            <a:r>
              <a:rPr lang="en-US" dirty="0"/>
              <a:t>ICMP echo request scans from Guangzhou, China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Probing: Few Benign Initiatives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7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Probing: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56" y="682285"/>
            <a:ext cx="7013544" cy="567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Probing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Generation of probe packets that can provide some info related to the destination</a:t>
            </a:r>
          </a:p>
          <a:p>
            <a:pPr lvl="1"/>
            <a:r>
              <a:rPr lang="en-US" dirty="0" smtClean="0"/>
              <a:t>Could be accomplished using TCP or UDP-&gt;Network layer</a:t>
            </a:r>
          </a:p>
          <a:p>
            <a:pPr lvl="1"/>
            <a:r>
              <a:rPr lang="en-US" dirty="0" smtClean="0"/>
              <a:t>OS level-&gt; OS fingerprint techniques</a:t>
            </a:r>
          </a:p>
          <a:p>
            <a:pPr lvl="1"/>
            <a:r>
              <a:rPr lang="en-US" dirty="0" smtClean="0"/>
              <a:t>Application layer</a:t>
            </a:r>
          </a:p>
          <a:p>
            <a:pPr lvl="1"/>
            <a:endParaRPr lang="en-US" dirty="0"/>
          </a:p>
          <a:p>
            <a:r>
              <a:rPr lang="en-US" dirty="0" smtClean="0"/>
              <a:t>Positives: </a:t>
            </a:r>
          </a:p>
          <a:p>
            <a:pPr lvl="1"/>
            <a:r>
              <a:rPr lang="en-US" dirty="0" smtClean="0"/>
              <a:t>Often provides a comprehensive list of available services</a:t>
            </a:r>
          </a:p>
          <a:p>
            <a:pPr lvl="1"/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r>
              <a:rPr lang="en-US" dirty="0" smtClean="0"/>
              <a:t>Negatives:</a:t>
            </a:r>
          </a:p>
          <a:p>
            <a:pPr lvl="1"/>
            <a:r>
              <a:rPr lang="en-US" dirty="0" smtClean="0"/>
              <a:t>Intrusive</a:t>
            </a:r>
            <a:endParaRPr lang="en-US" dirty="0"/>
          </a:p>
          <a:p>
            <a:pPr lvl="1"/>
            <a:r>
              <a:rPr lang="en-US" dirty="0" smtClean="0"/>
              <a:t>Can be detected by IDS</a:t>
            </a:r>
          </a:p>
          <a:p>
            <a:pPr lvl="1"/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2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3349</TotalTime>
  <Words>667</Words>
  <Application>Microsoft Office PowerPoint</Application>
  <PresentationFormat>Widescreen</PresentationFormat>
  <Paragraphs>184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Material</vt:lpstr>
      <vt:lpstr>Probing</vt:lpstr>
      <vt:lpstr>Probing</vt:lpstr>
      <vt:lpstr>PowerPoint Presentation</vt:lpstr>
      <vt:lpstr>PowerPoint Presentation</vt:lpstr>
      <vt:lpstr>PowerPoint Presentation</vt:lpstr>
      <vt:lpstr>PowerPoint Presentation</vt:lpstr>
      <vt:lpstr>Active Probing</vt:lpstr>
      <vt:lpstr>Passive Probing</vt:lpstr>
      <vt:lpstr>Probing Strategies</vt:lpstr>
      <vt:lpstr>Probing Approaches</vt:lpstr>
      <vt:lpstr>Probing Techniques</vt:lpstr>
      <vt:lpstr>Open Scan</vt:lpstr>
      <vt:lpstr>Half-Open Scan</vt:lpstr>
      <vt:lpstr>SYN|ACK Scan</vt:lpstr>
      <vt:lpstr>IDLE Scan</vt:lpstr>
      <vt:lpstr>FIN, XMAS, NULL Scans</vt:lpstr>
      <vt:lpstr>ACK Scan</vt:lpstr>
      <vt:lpstr>Sweep Scans</vt:lpstr>
      <vt:lpstr>FTP Bounce Scan</vt:lpstr>
      <vt:lpstr>UDP Scans</vt:lpstr>
      <vt:lpstr>IP Protocol Scan </vt:lpstr>
      <vt:lpstr>RPC Scanning</vt:lpstr>
      <vt:lpstr>Examples</vt:lpstr>
      <vt:lpstr>PowerPoint Presentation</vt:lpstr>
      <vt:lpstr>PowerPoint Presentation</vt:lpstr>
      <vt:lpstr>Labeling Scans</vt:lpstr>
      <vt:lpstr>Case Study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COT 6930  Cyber Security:  Measurement and Data Analysis</dc:title>
  <dc:creator>Elias Bou-Harb</dc:creator>
  <cp:lastModifiedBy>Elias Bou-Harb</cp:lastModifiedBy>
  <cp:revision>204</cp:revision>
  <dcterms:created xsi:type="dcterms:W3CDTF">2016-01-05T19:25:32Z</dcterms:created>
  <dcterms:modified xsi:type="dcterms:W3CDTF">2017-10-13T20:51:30Z</dcterms:modified>
</cp:coreProperties>
</file>